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7" r:id="rId4"/>
    <p:sldId id="262" r:id="rId5"/>
    <p:sldId id="258" r:id="rId6"/>
    <p:sldId id="263" r:id="rId7"/>
    <p:sldId id="259" r:id="rId8"/>
    <p:sldId id="264" r:id="rId9"/>
    <p:sldId id="260" r:id="rId10"/>
    <p:sldId id="265" r:id="rId11"/>
    <p:sldId id="266" r:id="rId12"/>
    <p:sldId id="267" r:id="rId13"/>
    <p:sldId id="269" r:id="rId14"/>
    <p:sldId id="268"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1"/>
            <a:ext cx="7772400" cy="990599"/>
          </a:xfrm>
        </p:spPr>
        <p:txBody>
          <a:bodyPr/>
          <a:lstStyle/>
          <a:p>
            <a:r>
              <a:rPr lang="en-US" dirty="0" smtClean="0">
                <a:solidFill>
                  <a:srgbClr val="FF0000"/>
                </a:solidFill>
                <a:latin typeface="Times New Roman" pitchFamily="18" charset="0"/>
                <a:cs typeface="Times New Roman" pitchFamily="18" charset="0"/>
              </a:rPr>
              <a:t>Chapter </a:t>
            </a:r>
            <a:r>
              <a:rPr lang="en-US" dirty="0" smtClean="0">
                <a:solidFill>
                  <a:srgbClr val="FF0000"/>
                </a:solidFill>
                <a:latin typeface="Times New Roman" pitchFamily="18" charset="0"/>
                <a:cs typeface="Times New Roman" pitchFamily="18" charset="0"/>
              </a:rPr>
              <a:t>4</a:t>
            </a:r>
            <a:endParaRPr lang="en-US" dirty="0"/>
          </a:p>
        </p:txBody>
      </p:sp>
      <p:sp>
        <p:nvSpPr>
          <p:cNvPr id="3" name="Subtitle 2"/>
          <p:cNvSpPr>
            <a:spLocks noGrp="1"/>
          </p:cNvSpPr>
          <p:nvPr>
            <p:ph type="subTitle" idx="1"/>
          </p:nvPr>
        </p:nvSpPr>
        <p:spPr>
          <a:xfrm>
            <a:off x="1371600" y="2514600"/>
            <a:ext cx="6400800" cy="3657600"/>
          </a:xfrm>
        </p:spPr>
        <p:txBody>
          <a:bodyPr>
            <a:noAutofit/>
          </a:bodyPr>
          <a:lstStyle/>
          <a:p>
            <a:pPr algn="just"/>
            <a:r>
              <a:rPr lang="en-US" sz="2800" dirty="0" smtClean="0">
                <a:solidFill>
                  <a:srgbClr val="FF0000"/>
                </a:solidFill>
                <a:latin typeface="Times New Roman" pitchFamily="18" charset="0"/>
                <a:cs typeface="Times New Roman" pitchFamily="18" charset="0"/>
              </a:rPr>
              <a:t>In chapter 4 dealing with General exceptions in the IPC 1860 a separate sub-heading “Of the Right of Private Defence” has been put before section 96 of the code. A total of 11 sections deal with the law relating to the right of private defence very comprehensively.</a:t>
            </a:r>
            <a:endParaRPr lang="en-US" sz="2800" dirty="0">
              <a:solidFill>
                <a:srgbClr val="FF0000"/>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solidFill>
                  <a:srgbClr val="FF0000"/>
                </a:solidFill>
                <a:latin typeface="Times New Roman" pitchFamily="18" charset="0"/>
                <a:cs typeface="Times New Roman" pitchFamily="18" charset="0"/>
              </a:rPr>
              <a:t>Section 100</a:t>
            </a:r>
            <a:br>
              <a:rPr lang="en-US" sz="3600" dirty="0" smtClean="0">
                <a:solidFill>
                  <a:srgbClr val="FF0000"/>
                </a:solidFill>
                <a:latin typeface="Times New Roman" pitchFamily="18" charset="0"/>
                <a:cs typeface="Times New Roman" pitchFamily="18" charset="0"/>
              </a:rPr>
            </a:br>
            <a:r>
              <a:rPr lang="en-US" sz="3600" dirty="0" smtClean="0">
                <a:solidFill>
                  <a:srgbClr val="FF0000"/>
                </a:solidFill>
                <a:latin typeface="Times New Roman" pitchFamily="18" charset="0"/>
                <a:cs typeface="Times New Roman" pitchFamily="18" charset="0"/>
              </a:rPr>
              <a:t> When the right of private defence of the body extends to causing death</a:t>
            </a:r>
            <a:endParaRPr lang="en-US" sz="3600"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828800"/>
            <a:ext cx="8229600" cy="4800600"/>
          </a:xfrm>
        </p:spPr>
        <p:txBody>
          <a:bodyPr>
            <a:normAutofit fontScale="62500" lnSpcReduction="20000"/>
          </a:bodyPr>
          <a:lstStyle/>
          <a:p>
            <a:pPr algn="just"/>
            <a:r>
              <a:rPr lang="en-US" dirty="0" smtClean="0">
                <a:latin typeface="Times New Roman" pitchFamily="18" charset="0"/>
                <a:cs typeface="Times New Roman" pitchFamily="18" charset="0"/>
              </a:rPr>
              <a:t>The right of private defence of the body extends, under the restrictions mentioned in the last preceding section, to the voluntary causing of death or of any other harm to the assailant, if the offence which occasions the exercise of the right be of any of the descriptions hereinafter enumerated, namely</a:t>
            </a:r>
            <a:r>
              <a:rPr lang="en-US" dirty="0" smtClean="0">
                <a:latin typeface="Times New Roman" pitchFamily="18" charset="0"/>
                <a:cs typeface="Times New Roman" pitchFamily="18" charset="0"/>
              </a:rPr>
              <a:t>:—</a:t>
            </a:r>
          </a:p>
          <a:p>
            <a:pPr algn="just"/>
            <a:r>
              <a:rPr lang="en-US" dirty="0" smtClean="0">
                <a:solidFill>
                  <a:srgbClr val="FF0000"/>
                </a:solidFill>
                <a:latin typeface="Times New Roman" pitchFamily="18" charset="0"/>
                <a:cs typeface="Times New Roman" pitchFamily="18" charset="0"/>
              </a:rPr>
              <a:t>(</a:t>
            </a:r>
            <a:r>
              <a:rPr lang="en-US" dirty="0" smtClean="0">
                <a:solidFill>
                  <a:srgbClr val="FF0000"/>
                </a:solidFill>
                <a:latin typeface="Times New Roman" pitchFamily="18" charset="0"/>
                <a:cs typeface="Times New Roman" pitchFamily="18" charset="0"/>
              </a:rPr>
              <a:t>First)</a:t>
            </a:r>
            <a:r>
              <a:rPr lang="en-US" dirty="0" smtClean="0">
                <a:latin typeface="Times New Roman" pitchFamily="18" charset="0"/>
                <a:cs typeface="Times New Roman" pitchFamily="18" charset="0"/>
              </a:rPr>
              <a:t> — Such an assault as may reasonably cause the apprehension that death will otherwise be the consequence of such assault;</a:t>
            </a:r>
          </a:p>
          <a:p>
            <a:pPr algn="just"/>
            <a:r>
              <a:rPr lang="en-US" dirty="0" smtClean="0">
                <a:solidFill>
                  <a:srgbClr val="FF0000"/>
                </a:solidFill>
                <a:latin typeface="Times New Roman" pitchFamily="18" charset="0"/>
                <a:cs typeface="Times New Roman" pitchFamily="18" charset="0"/>
              </a:rPr>
              <a:t>(Secondly)</a:t>
            </a:r>
            <a:r>
              <a:rPr lang="en-US" dirty="0" smtClean="0">
                <a:latin typeface="Times New Roman" pitchFamily="18" charset="0"/>
                <a:cs typeface="Times New Roman" pitchFamily="18" charset="0"/>
              </a:rPr>
              <a:t> —Such an assault as may reasonably cause the apprehen­sion that grievous hurt will otherwise be the consequence of such assault;</a:t>
            </a:r>
          </a:p>
          <a:p>
            <a:pPr algn="just"/>
            <a:r>
              <a:rPr lang="en-US" dirty="0" smtClean="0">
                <a:solidFill>
                  <a:srgbClr val="FF0000"/>
                </a:solidFill>
                <a:latin typeface="Times New Roman" pitchFamily="18" charset="0"/>
                <a:cs typeface="Times New Roman" pitchFamily="18" charset="0"/>
              </a:rPr>
              <a:t>(Thirdly)</a:t>
            </a:r>
            <a:r>
              <a:rPr lang="en-US" dirty="0" smtClean="0">
                <a:latin typeface="Times New Roman" pitchFamily="18" charset="0"/>
                <a:cs typeface="Times New Roman" pitchFamily="18" charset="0"/>
              </a:rPr>
              <a:t> — An assault with the intention of committing rape;</a:t>
            </a:r>
          </a:p>
          <a:p>
            <a:pPr algn="just"/>
            <a:r>
              <a:rPr lang="en-US" dirty="0" smtClean="0">
                <a:solidFill>
                  <a:srgbClr val="FF0000"/>
                </a:solidFill>
                <a:latin typeface="Times New Roman" pitchFamily="18" charset="0"/>
                <a:cs typeface="Times New Roman" pitchFamily="18" charset="0"/>
              </a:rPr>
              <a:t>(Fourthly)</a:t>
            </a:r>
            <a:r>
              <a:rPr lang="en-US" dirty="0" smtClean="0">
                <a:latin typeface="Times New Roman" pitchFamily="18" charset="0"/>
                <a:cs typeface="Times New Roman" pitchFamily="18" charset="0"/>
              </a:rPr>
              <a:t> —An assault with the intention of gratifying unnatural lust;</a:t>
            </a:r>
          </a:p>
          <a:p>
            <a:pPr algn="just"/>
            <a:r>
              <a:rPr lang="en-US" dirty="0" smtClean="0">
                <a:solidFill>
                  <a:srgbClr val="FF0000"/>
                </a:solidFill>
                <a:latin typeface="Times New Roman" pitchFamily="18" charset="0"/>
                <a:cs typeface="Times New Roman" pitchFamily="18" charset="0"/>
              </a:rPr>
              <a:t>(Fifthly)</a:t>
            </a:r>
            <a:r>
              <a:rPr lang="en-US" dirty="0" smtClean="0">
                <a:latin typeface="Times New Roman" pitchFamily="18" charset="0"/>
                <a:cs typeface="Times New Roman" pitchFamily="18" charset="0"/>
              </a:rPr>
              <a:t> — An assault with the intention of kidnapping or abduct­ing;</a:t>
            </a:r>
          </a:p>
          <a:p>
            <a:pPr algn="just"/>
            <a:r>
              <a:rPr lang="en-US" dirty="0" smtClean="0">
                <a:solidFill>
                  <a:srgbClr val="FF0000"/>
                </a:solidFill>
                <a:latin typeface="Times New Roman" pitchFamily="18" charset="0"/>
                <a:cs typeface="Times New Roman" pitchFamily="18" charset="0"/>
              </a:rPr>
              <a:t>(Sixthly)</a:t>
            </a:r>
            <a:r>
              <a:rPr lang="en-US" dirty="0" smtClean="0">
                <a:latin typeface="Times New Roman" pitchFamily="18" charset="0"/>
                <a:cs typeface="Times New Roman" pitchFamily="18" charset="0"/>
              </a:rPr>
              <a:t> — An assault with the intention of wrongfully confining a person, under circumstances which may reasonably cause him to apprehend that he will be unable to have recourse to the public authorities for his release.</a:t>
            </a:r>
          </a:p>
          <a:p>
            <a:pPr algn="just"/>
            <a:endParaRPr lang="en-US"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100</a:t>
            </a:r>
            <a:endParaRPr lang="en-US" dirty="0"/>
          </a:p>
        </p:txBody>
      </p:sp>
      <p:sp>
        <p:nvSpPr>
          <p:cNvPr id="3" name="Content Placeholder 2"/>
          <p:cNvSpPr>
            <a:spLocks noGrp="1"/>
          </p:cNvSpPr>
          <p:nvPr>
            <p:ph idx="1"/>
          </p:nvPr>
        </p:nvSpPr>
        <p:spPr/>
        <p:txBody>
          <a:bodyPr>
            <a:normAutofit fontScale="62500" lnSpcReduction="20000"/>
          </a:bodyPr>
          <a:lstStyle/>
          <a:p>
            <a:pPr algn="just"/>
            <a:endParaRPr lang="en-US" dirty="0" smtClean="0">
              <a:solidFill>
                <a:srgbClr val="FF0000"/>
              </a:solidFill>
              <a:latin typeface="Times New Roman" pitchFamily="18" charset="0"/>
              <a:cs typeface="Times New Roman" pitchFamily="18" charset="0"/>
            </a:endParaRPr>
          </a:p>
          <a:p>
            <a:pPr algn="just"/>
            <a:endParaRPr lang="en-US" dirty="0" smtClean="0">
              <a:solidFill>
                <a:srgbClr val="FF0000"/>
              </a:solidFill>
              <a:latin typeface="Times New Roman" pitchFamily="18" charset="0"/>
              <a:cs typeface="Times New Roman" pitchFamily="18" charset="0"/>
            </a:endParaRPr>
          </a:p>
          <a:p>
            <a:pPr algn="just"/>
            <a:r>
              <a:rPr lang="en-US" dirty="0" smtClean="0">
                <a:solidFill>
                  <a:srgbClr val="FF0000"/>
                </a:solidFill>
                <a:latin typeface="Times New Roman" pitchFamily="18" charset="0"/>
                <a:cs typeface="Times New Roman" pitchFamily="18" charset="0"/>
              </a:rPr>
              <a:t>(</a:t>
            </a:r>
            <a:r>
              <a:rPr lang="en-US" dirty="0" smtClean="0">
                <a:solidFill>
                  <a:srgbClr val="FF0000"/>
                </a:solidFill>
                <a:latin typeface="Times New Roman" pitchFamily="18" charset="0"/>
                <a:cs typeface="Times New Roman" pitchFamily="18" charset="0"/>
              </a:rPr>
              <a:t>First)</a:t>
            </a:r>
            <a:r>
              <a:rPr lang="en-US" dirty="0" smtClean="0">
                <a:latin typeface="Times New Roman" pitchFamily="18" charset="0"/>
                <a:cs typeface="Times New Roman" pitchFamily="18" charset="0"/>
              </a:rPr>
              <a:t> — Such an assault as </a:t>
            </a:r>
            <a:r>
              <a:rPr lang="en-US" dirty="0" smtClean="0">
                <a:solidFill>
                  <a:srgbClr val="FF0000"/>
                </a:solidFill>
                <a:latin typeface="Times New Roman" pitchFamily="18" charset="0"/>
                <a:cs typeface="Times New Roman" pitchFamily="18" charset="0"/>
              </a:rPr>
              <a:t>may reasonably cause the apprehension that death</a:t>
            </a:r>
            <a:r>
              <a:rPr lang="en-US" dirty="0" smtClean="0">
                <a:latin typeface="Times New Roman" pitchFamily="18" charset="0"/>
                <a:cs typeface="Times New Roman" pitchFamily="18" charset="0"/>
              </a:rPr>
              <a:t> will otherwise be the consequence of such assault;</a:t>
            </a:r>
          </a:p>
          <a:p>
            <a:pPr algn="just"/>
            <a:r>
              <a:rPr lang="en-US" dirty="0" smtClean="0">
                <a:solidFill>
                  <a:srgbClr val="FF0000"/>
                </a:solidFill>
                <a:latin typeface="Times New Roman" pitchFamily="18" charset="0"/>
                <a:cs typeface="Times New Roman" pitchFamily="18" charset="0"/>
              </a:rPr>
              <a:t>(Secondly)</a:t>
            </a:r>
            <a:r>
              <a:rPr lang="en-US" dirty="0" smtClean="0">
                <a:latin typeface="Times New Roman" pitchFamily="18" charset="0"/>
                <a:cs typeface="Times New Roman" pitchFamily="18" charset="0"/>
              </a:rPr>
              <a:t> —Such an assault as </a:t>
            </a:r>
            <a:r>
              <a:rPr lang="en-US" dirty="0" smtClean="0">
                <a:solidFill>
                  <a:srgbClr val="FF0000"/>
                </a:solidFill>
                <a:latin typeface="Times New Roman" pitchFamily="18" charset="0"/>
                <a:cs typeface="Times New Roman" pitchFamily="18" charset="0"/>
              </a:rPr>
              <a:t>may reasonably cause the apprehen­sion that grievous hurt </a:t>
            </a:r>
            <a:r>
              <a:rPr lang="en-US" dirty="0" smtClean="0">
                <a:latin typeface="Times New Roman" pitchFamily="18" charset="0"/>
                <a:cs typeface="Times New Roman" pitchFamily="18" charset="0"/>
              </a:rPr>
              <a:t>will otherwise be the consequence of such assault;</a:t>
            </a:r>
          </a:p>
          <a:p>
            <a:pPr algn="just"/>
            <a:r>
              <a:rPr lang="en-US" dirty="0" smtClean="0">
                <a:solidFill>
                  <a:srgbClr val="FF0000"/>
                </a:solidFill>
                <a:latin typeface="Times New Roman" pitchFamily="18" charset="0"/>
                <a:cs typeface="Times New Roman" pitchFamily="18" charset="0"/>
              </a:rPr>
              <a:t>(Thirdly)</a:t>
            </a:r>
            <a:r>
              <a:rPr lang="en-US" dirty="0" smtClean="0">
                <a:latin typeface="Times New Roman" pitchFamily="18" charset="0"/>
                <a:cs typeface="Times New Roman" pitchFamily="18" charset="0"/>
              </a:rPr>
              <a:t> — An assault with the </a:t>
            </a:r>
            <a:r>
              <a:rPr lang="en-US" dirty="0" smtClean="0">
                <a:solidFill>
                  <a:srgbClr val="FF0000"/>
                </a:solidFill>
                <a:latin typeface="Times New Roman" pitchFamily="18" charset="0"/>
                <a:cs typeface="Times New Roman" pitchFamily="18" charset="0"/>
              </a:rPr>
              <a:t>intention of committing rape;</a:t>
            </a:r>
          </a:p>
          <a:p>
            <a:pPr algn="just"/>
            <a:r>
              <a:rPr lang="en-US" dirty="0" smtClean="0">
                <a:solidFill>
                  <a:srgbClr val="FF0000"/>
                </a:solidFill>
                <a:latin typeface="Times New Roman" pitchFamily="18" charset="0"/>
                <a:cs typeface="Times New Roman" pitchFamily="18" charset="0"/>
              </a:rPr>
              <a:t>(Fourthly)</a:t>
            </a:r>
            <a:r>
              <a:rPr lang="en-US" dirty="0" smtClean="0">
                <a:latin typeface="Times New Roman" pitchFamily="18" charset="0"/>
                <a:cs typeface="Times New Roman" pitchFamily="18" charset="0"/>
              </a:rPr>
              <a:t> —An assault with the </a:t>
            </a:r>
            <a:r>
              <a:rPr lang="en-US" dirty="0" smtClean="0">
                <a:solidFill>
                  <a:srgbClr val="FF0000"/>
                </a:solidFill>
                <a:latin typeface="Times New Roman" pitchFamily="18" charset="0"/>
                <a:cs typeface="Times New Roman" pitchFamily="18" charset="0"/>
              </a:rPr>
              <a:t>intention of gratifying unnatural lust;</a:t>
            </a:r>
          </a:p>
          <a:p>
            <a:pPr algn="just"/>
            <a:r>
              <a:rPr lang="en-US" dirty="0" smtClean="0">
                <a:solidFill>
                  <a:srgbClr val="FF0000"/>
                </a:solidFill>
                <a:latin typeface="Times New Roman" pitchFamily="18" charset="0"/>
                <a:cs typeface="Times New Roman" pitchFamily="18" charset="0"/>
              </a:rPr>
              <a:t>(Fifthly)</a:t>
            </a:r>
            <a:r>
              <a:rPr lang="en-US" dirty="0" smtClean="0">
                <a:latin typeface="Times New Roman" pitchFamily="18" charset="0"/>
                <a:cs typeface="Times New Roman" pitchFamily="18" charset="0"/>
              </a:rPr>
              <a:t> — An assault with the </a:t>
            </a:r>
            <a:r>
              <a:rPr lang="en-US" dirty="0" smtClean="0">
                <a:solidFill>
                  <a:srgbClr val="FF0000"/>
                </a:solidFill>
                <a:latin typeface="Times New Roman" pitchFamily="18" charset="0"/>
                <a:cs typeface="Times New Roman" pitchFamily="18" charset="0"/>
              </a:rPr>
              <a:t>intention of kidnapping or </a:t>
            </a:r>
            <a:r>
              <a:rPr lang="en-US" dirty="0" smtClean="0">
                <a:solidFill>
                  <a:srgbClr val="FF0000"/>
                </a:solidFill>
                <a:latin typeface="Times New Roman" pitchFamily="18" charset="0"/>
                <a:cs typeface="Times New Roman" pitchFamily="18" charset="0"/>
              </a:rPr>
              <a:t>abducting</a:t>
            </a:r>
            <a:r>
              <a:rPr lang="en-US" dirty="0" smtClean="0">
                <a:solidFill>
                  <a:srgbClr val="FF0000"/>
                </a:solidFill>
                <a:latin typeface="Times New Roman" pitchFamily="18" charset="0"/>
                <a:cs typeface="Times New Roman" pitchFamily="18" charset="0"/>
              </a:rPr>
              <a:t>;</a:t>
            </a:r>
          </a:p>
          <a:p>
            <a:pPr algn="just"/>
            <a:r>
              <a:rPr lang="en-US" dirty="0" smtClean="0">
                <a:solidFill>
                  <a:srgbClr val="FF0000"/>
                </a:solidFill>
                <a:latin typeface="Times New Roman" pitchFamily="18" charset="0"/>
                <a:cs typeface="Times New Roman" pitchFamily="18" charset="0"/>
              </a:rPr>
              <a:t>(Sixthly)</a:t>
            </a:r>
            <a:r>
              <a:rPr lang="en-US" dirty="0" smtClean="0">
                <a:latin typeface="Times New Roman" pitchFamily="18" charset="0"/>
                <a:cs typeface="Times New Roman" pitchFamily="18" charset="0"/>
              </a:rPr>
              <a:t> — An assault with </a:t>
            </a:r>
            <a:r>
              <a:rPr lang="en-US" dirty="0" smtClean="0">
                <a:solidFill>
                  <a:srgbClr val="FF0000"/>
                </a:solidFill>
                <a:latin typeface="Times New Roman" pitchFamily="18" charset="0"/>
                <a:cs typeface="Times New Roman" pitchFamily="18" charset="0"/>
              </a:rPr>
              <a:t>the intention of wrongfully confining a person, under circumstances which may reasonably cause him to apprehend that he will be unable to have recourse to the public authorities for his release.</a:t>
            </a:r>
          </a:p>
          <a:p>
            <a:pPr algn="just"/>
            <a:endParaRPr lang="en-US" dirty="0" smtClean="0">
              <a:latin typeface="Times New Roman" pitchFamily="18" charset="0"/>
              <a:cs typeface="Times New Roman" pitchFamily="18" charset="0"/>
            </a:endParaRP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solidFill>
                  <a:srgbClr val="FF0000"/>
                </a:solidFill>
                <a:latin typeface="Times New Roman" pitchFamily="18" charset="0"/>
                <a:cs typeface="Times New Roman" pitchFamily="18" charset="0"/>
              </a:rPr>
              <a:t>Section 101</a:t>
            </a:r>
            <a:br>
              <a:rPr lang="en-US" sz="3600" dirty="0" smtClean="0">
                <a:solidFill>
                  <a:srgbClr val="FF0000"/>
                </a:solidFill>
                <a:latin typeface="Times New Roman" pitchFamily="18" charset="0"/>
                <a:cs typeface="Times New Roman" pitchFamily="18" charset="0"/>
              </a:rPr>
            </a:br>
            <a:r>
              <a:rPr lang="en-US" sz="3600" dirty="0" smtClean="0">
                <a:solidFill>
                  <a:srgbClr val="FF0000"/>
                </a:solidFill>
                <a:latin typeface="Times New Roman" pitchFamily="18" charset="0"/>
                <a:cs typeface="Times New Roman" pitchFamily="18" charset="0"/>
              </a:rPr>
              <a:t>When such right extends to causing any harm other than death</a:t>
            </a:r>
            <a:endParaRPr lang="en-US" sz="3600"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981200"/>
            <a:ext cx="8229600" cy="4724400"/>
          </a:xfrm>
        </p:spPr>
        <p:txBody>
          <a:bodyPr/>
          <a:lstStyle/>
          <a:p>
            <a:pPr algn="just"/>
            <a:r>
              <a:rPr lang="en-US" dirty="0" smtClean="0">
                <a:solidFill>
                  <a:srgbClr val="FF0000"/>
                </a:solidFill>
                <a:latin typeface="Times New Roman" pitchFamily="18" charset="0"/>
                <a:cs typeface="Times New Roman" pitchFamily="18" charset="0"/>
              </a:rPr>
              <a:t>If the offence be not of any of the descriptions enu­merated in the last preceding section, the right of private defence of the body does not extend to the voluntary causing of death to the assailant, but does extend, under the restric­tions mentioned in section 99, to the voluntary causing to the assailant of any harm other than death.</a:t>
            </a:r>
            <a:endParaRPr lang="en-US" dirty="0">
              <a:solidFill>
                <a:srgbClr val="FF0000"/>
              </a:solidFill>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49362"/>
          </a:xfrm>
        </p:spPr>
        <p:txBody>
          <a:bodyPr>
            <a:noAutofit/>
          </a:bodyPr>
          <a:lstStyle/>
          <a:p>
            <a:r>
              <a:rPr lang="en-US" sz="3600" dirty="0" smtClean="0">
                <a:solidFill>
                  <a:srgbClr val="FF0000"/>
                </a:solidFill>
                <a:latin typeface="Times New Roman" pitchFamily="18" charset="0"/>
                <a:cs typeface="Times New Roman" pitchFamily="18" charset="0"/>
              </a:rPr>
              <a:t>Section 102</a:t>
            </a:r>
            <a:br>
              <a:rPr lang="en-US" sz="3600" dirty="0" smtClean="0">
                <a:solidFill>
                  <a:srgbClr val="FF0000"/>
                </a:solidFill>
                <a:latin typeface="Times New Roman" pitchFamily="18" charset="0"/>
                <a:cs typeface="Times New Roman" pitchFamily="18" charset="0"/>
              </a:rPr>
            </a:br>
            <a:r>
              <a:rPr lang="en-US" sz="3600" dirty="0" smtClean="0">
                <a:solidFill>
                  <a:srgbClr val="FF0000"/>
                </a:solidFill>
                <a:latin typeface="Times New Roman" pitchFamily="18" charset="0"/>
                <a:cs typeface="Times New Roman" pitchFamily="18" charset="0"/>
              </a:rPr>
              <a:t>Commencement and continuance of the right of private defence of the body</a:t>
            </a:r>
            <a:endParaRPr lang="en-US" sz="3600"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2209800"/>
            <a:ext cx="8229600" cy="3916363"/>
          </a:xfrm>
        </p:spPr>
        <p:txBody>
          <a:bodyPr>
            <a:normAutofit/>
          </a:bodyPr>
          <a:lstStyle/>
          <a:p>
            <a:pPr algn="just"/>
            <a:r>
              <a:rPr lang="en-US" dirty="0" smtClean="0">
                <a:latin typeface="Times New Roman" pitchFamily="18" charset="0"/>
                <a:cs typeface="Times New Roman" pitchFamily="18" charset="0"/>
              </a:rPr>
              <a:t>The right of private defence of the body commences as soon as a reasonable apprehension of danger to the body arises from an attempt or threat to commit the offence though the </a:t>
            </a:r>
            <a:r>
              <a:rPr lang="en-US" dirty="0" smtClean="0">
                <a:latin typeface="Times New Roman" pitchFamily="18" charset="0"/>
                <a:cs typeface="Times New Roman" pitchFamily="18" charset="0"/>
              </a:rPr>
              <a:t>offence </a:t>
            </a:r>
            <a:r>
              <a:rPr lang="en-US" dirty="0" smtClean="0">
                <a:latin typeface="Times New Roman" pitchFamily="18" charset="0"/>
                <a:cs typeface="Times New Roman" pitchFamily="18" charset="0"/>
              </a:rPr>
              <a:t>may not have been committed; and it continues as long as such apprehension of danger to the body continues.</a:t>
            </a:r>
            <a:endParaRPr lang="en-US"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latin typeface="Times New Roman" pitchFamily="18" charset="0"/>
                <a:cs typeface="Times New Roman" pitchFamily="18" charset="0"/>
              </a:rPr>
              <a:t>Right to private defence of body</a:t>
            </a:r>
            <a:endParaRPr lang="en-US"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r>
              <a:rPr lang="en-US" dirty="0" smtClean="0"/>
              <a:t>96 </a:t>
            </a:r>
            <a:r>
              <a:rPr lang="en-US" sz="2800" dirty="0" smtClean="0">
                <a:solidFill>
                  <a:srgbClr val="FF0000"/>
                </a:solidFill>
                <a:latin typeface="Times New Roman" pitchFamily="18" charset="0"/>
                <a:cs typeface="Times New Roman" pitchFamily="18" charset="0"/>
              </a:rPr>
              <a:t>Things done in private defence</a:t>
            </a:r>
            <a:endParaRPr lang="en-US" sz="2800" dirty="0" smtClean="0"/>
          </a:p>
          <a:p>
            <a:r>
              <a:rPr lang="en-US" dirty="0" smtClean="0"/>
              <a:t>97 </a:t>
            </a:r>
            <a:r>
              <a:rPr lang="en-US" sz="2800" dirty="0" smtClean="0">
                <a:solidFill>
                  <a:srgbClr val="FF0000"/>
                </a:solidFill>
                <a:latin typeface="Times New Roman" pitchFamily="18" charset="0"/>
                <a:cs typeface="Times New Roman" pitchFamily="18" charset="0"/>
              </a:rPr>
              <a:t>Right of private defence of the body and of property</a:t>
            </a:r>
            <a:endParaRPr lang="en-US" sz="2800" dirty="0" smtClean="0"/>
          </a:p>
          <a:p>
            <a:r>
              <a:rPr lang="en-US" dirty="0" smtClean="0"/>
              <a:t>100 </a:t>
            </a:r>
            <a:r>
              <a:rPr lang="en-US" sz="2800" dirty="0" smtClean="0">
                <a:solidFill>
                  <a:srgbClr val="FF0000"/>
                </a:solidFill>
                <a:latin typeface="Times New Roman" pitchFamily="18" charset="0"/>
                <a:cs typeface="Times New Roman" pitchFamily="18" charset="0"/>
              </a:rPr>
              <a:t>When the right of private defence of the body extends to causing death</a:t>
            </a:r>
            <a:endParaRPr lang="en-US" sz="2800" dirty="0" smtClean="0"/>
          </a:p>
          <a:p>
            <a:r>
              <a:rPr lang="en-US" dirty="0" smtClean="0"/>
              <a:t>101 </a:t>
            </a:r>
            <a:r>
              <a:rPr lang="en-US" sz="2800" dirty="0" smtClean="0">
                <a:solidFill>
                  <a:srgbClr val="FF0000"/>
                </a:solidFill>
                <a:latin typeface="Times New Roman" pitchFamily="18" charset="0"/>
                <a:cs typeface="Times New Roman" pitchFamily="18" charset="0"/>
              </a:rPr>
              <a:t>When such right extends to causing any harm other than death</a:t>
            </a:r>
            <a:endParaRPr lang="en-US" sz="2800" dirty="0" smtClean="0"/>
          </a:p>
          <a:p>
            <a:r>
              <a:rPr lang="en-US" dirty="0" smtClean="0"/>
              <a:t>102 </a:t>
            </a:r>
            <a:r>
              <a:rPr lang="en-US" sz="2800" dirty="0" smtClean="0">
                <a:solidFill>
                  <a:srgbClr val="FF0000"/>
                </a:solidFill>
                <a:latin typeface="Times New Roman" pitchFamily="18" charset="0"/>
                <a:cs typeface="Times New Roman" pitchFamily="18" charset="0"/>
              </a:rPr>
              <a:t>Commencement and continuance of the right of private defence of the body</a:t>
            </a:r>
            <a:endParaRPr lang="en-US"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latin typeface="Times New Roman" pitchFamily="18" charset="0"/>
                <a:cs typeface="Times New Roman" pitchFamily="18" charset="0"/>
              </a:rPr>
              <a:t>Imp. Case</a:t>
            </a:r>
            <a:br>
              <a:rPr lang="en-US" dirty="0" smtClean="0">
                <a:solidFill>
                  <a:srgbClr val="FF0000"/>
                </a:solidFill>
                <a:latin typeface="Times New Roman" pitchFamily="18" charset="0"/>
                <a:cs typeface="Times New Roman" pitchFamily="18" charset="0"/>
              </a:rPr>
            </a:br>
            <a:endParaRPr lang="en-US"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295400"/>
            <a:ext cx="8229600" cy="4830763"/>
          </a:xfrm>
        </p:spPr>
        <p:txBody>
          <a:bodyPr>
            <a:normAutofit lnSpcReduction="10000"/>
          </a:bodyPr>
          <a:lstStyle/>
          <a:p>
            <a:pPr algn="just"/>
            <a:r>
              <a:rPr lang="en-US" sz="2800" dirty="0" err="1" smtClean="0">
                <a:latin typeface="Times New Roman" pitchFamily="18" charset="0"/>
                <a:cs typeface="Times New Roman" pitchFamily="18" charset="0"/>
              </a:rPr>
              <a:t>Yogendra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Morarji</a:t>
            </a:r>
            <a:r>
              <a:rPr lang="en-US" sz="2800" dirty="0" smtClean="0">
                <a:latin typeface="Times New Roman" pitchFamily="18" charset="0"/>
                <a:cs typeface="Times New Roman" pitchFamily="18" charset="0"/>
              </a:rPr>
              <a:t> v. State AIR 1980 SC 660</a:t>
            </a:r>
          </a:p>
          <a:p>
            <a:pPr algn="just">
              <a:buNone/>
            </a:pPr>
            <a:r>
              <a:rPr lang="en-US" sz="28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Justice </a:t>
            </a:r>
            <a:r>
              <a:rPr lang="en-US" sz="2800" dirty="0" err="1" smtClean="0">
                <a:latin typeface="Times New Roman" pitchFamily="18" charset="0"/>
                <a:cs typeface="Times New Roman" pitchFamily="18" charset="0"/>
              </a:rPr>
              <a:t>Sarkaria</a:t>
            </a:r>
            <a:r>
              <a:rPr lang="en-US" sz="2800" dirty="0" smtClean="0">
                <a:latin typeface="Times New Roman" pitchFamily="18" charset="0"/>
                <a:cs typeface="Times New Roman" pitchFamily="18" charset="0"/>
              </a:rPr>
              <a:t> suggests that one should first try to see the possibility of a retreat than to defend by using force.</a:t>
            </a:r>
          </a:p>
          <a:p>
            <a:pPr algn="just"/>
            <a:r>
              <a:rPr lang="en-US" sz="2800" dirty="0" err="1" smtClean="0">
                <a:latin typeface="Times New Roman" pitchFamily="18" charset="0"/>
                <a:cs typeface="Times New Roman" pitchFamily="18" charset="0"/>
              </a:rPr>
              <a:t>Jaidev</a:t>
            </a:r>
            <a:r>
              <a:rPr lang="en-US" sz="2800" dirty="0" smtClean="0">
                <a:latin typeface="Times New Roman" pitchFamily="18" charset="0"/>
                <a:cs typeface="Times New Roman" pitchFamily="18" charset="0"/>
              </a:rPr>
              <a:t> v. State AIR 1963 SC 612</a:t>
            </a:r>
          </a:p>
          <a:p>
            <a:pPr algn="just">
              <a:buNone/>
            </a:pPr>
            <a:r>
              <a:rPr lang="en-US" sz="2800" dirty="0" smtClean="0">
                <a:latin typeface="Times New Roman" pitchFamily="18" charset="0"/>
                <a:cs typeface="Times New Roman" pitchFamily="18" charset="0"/>
              </a:rPr>
              <a:t>Justice </a:t>
            </a:r>
            <a:r>
              <a:rPr lang="en-US" sz="2800" dirty="0" err="1" smtClean="0">
                <a:latin typeface="Times New Roman" pitchFamily="18" charset="0"/>
                <a:cs typeface="Times New Roman" pitchFamily="18" charset="0"/>
              </a:rPr>
              <a:t>Gajendra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Gadkar</a:t>
            </a:r>
            <a:r>
              <a:rPr lang="en-US" sz="2800" dirty="0" smtClean="0">
                <a:latin typeface="Times New Roman" pitchFamily="18" charset="0"/>
                <a:cs typeface="Times New Roman" pitchFamily="18" charset="0"/>
              </a:rPr>
              <a:t> said that in India there is no such rule which expects a person first to run away or at least try to do so before he can exercise his right of private defence.</a:t>
            </a:r>
          </a:p>
          <a:p>
            <a:pPr algn="just">
              <a:buNone/>
            </a:pPr>
            <a:r>
              <a:rPr lang="en-US" sz="2800" dirty="0" smtClean="0">
                <a:latin typeface="Times New Roman" pitchFamily="18" charset="0"/>
                <a:cs typeface="Times New Roman" pitchFamily="18" charset="0"/>
              </a:rPr>
              <a:t>It seems that </a:t>
            </a:r>
            <a:r>
              <a:rPr lang="en-US" sz="2800" dirty="0" err="1" smtClean="0">
                <a:latin typeface="Times New Roman" pitchFamily="18" charset="0"/>
                <a:cs typeface="Times New Roman" pitchFamily="18" charset="0"/>
              </a:rPr>
              <a:t>Jaidev’s</a:t>
            </a:r>
            <a:r>
              <a:rPr lang="en-US" sz="2800" dirty="0" smtClean="0">
                <a:latin typeface="Times New Roman" pitchFamily="18" charset="0"/>
                <a:cs typeface="Times New Roman" pitchFamily="18" charset="0"/>
              </a:rPr>
              <a:t> decision is the correct exposition of the law.</a:t>
            </a:r>
            <a:endParaRPr lang="en-US" sz="28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Times New Roman" pitchFamily="18" charset="0"/>
                <a:cs typeface="Times New Roman" pitchFamily="18" charset="0"/>
              </a:rPr>
              <a:t>Section 96</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t>
            </a:r>
            <a:r>
              <a:rPr lang="en-US" dirty="0" smtClean="0">
                <a:solidFill>
                  <a:srgbClr val="FF0000"/>
                </a:solidFill>
                <a:latin typeface="Times New Roman" pitchFamily="18" charset="0"/>
                <a:cs typeface="Times New Roman" pitchFamily="18" charset="0"/>
              </a:rPr>
              <a:t>Things done in private defence</a:t>
            </a:r>
            <a:endParaRPr lang="en-US"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2667000"/>
            <a:ext cx="8229600" cy="3459163"/>
          </a:xfrm>
        </p:spPr>
        <p:txBody>
          <a:bodyPr/>
          <a:lstStyle/>
          <a:p>
            <a:r>
              <a:rPr lang="en-US" dirty="0" smtClean="0">
                <a:latin typeface="Times New Roman" pitchFamily="18" charset="0"/>
                <a:cs typeface="Times New Roman" pitchFamily="18" charset="0"/>
              </a:rPr>
              <a:t>Nothing is an offence which is done in the exercise of the right of private defence</a:t>
            </a:r>
            <a:r>
              <a:rPr lang="en-US"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96</a:t>
            </a:r>
            <a:endParaRPr lang="en-US" dirty="0"/>
          </a:p>
        </p:txBody>
      </p:sp>
      <p:sp>
        <p:nvSpPr>
          <p:cNvPr id="3" name="Content Placeholder 2"/>
          <p:cNvSpPr>
            <a:spLocks noGrp="1"/>
          </p:cNvSpPr>
          <p:nvPr>
            <p:ph idx="1"/>
          </p:nvPr>
        </p:nvSpPr>
        <p:spPr/>
        <p:txBody>
          <a:bodyPr>
            <a:normAutofit fontScale="92500" lnSpcReduction="20000"/>
          </a:bodyPr>
          <a:lstStyle/>
          <a:p>
            <a:pPr algn="just">
              <a:buNone/>
            </a:pPr>
            <a:r>
              <a:rPr lang="en-US" dirty="0" smtClean="0">
                <a:latin typeface="Times New Roman" pitchFamily="18" charset="0"/>
                <a:cs typeface="Times New Roman" pitchFamily="18" charset="0"/>
              </a:rPr>
              <a:t>Section 96 merely gives a recognition to the fact that whenever something is done in the exercise of one’s right of private defence, it would not amount to an offence. </a:t>
            </a:r>
          </a:p>
          <a:p>
            <a:pPr algn="just">
              <a:buNone/>
            </a:pPr>
            <a:r>
              <a:rPr lang="en-US" dirty="0" smtClean="0">
                <a:latin typeface="Times New Roman" pitchFamily="18" charset="0"/>
                <a:cs typeface="Times New Roman" pitchFamily="18" charset="0"/>
              </a:rPr>
              <a:t>No state wants its citizens to be cowards. Consequently, every person has a right to resist when attacked. </a:t>
            </a:r>
          </a:p>
          <a:p>
            <a:pPr algn="just">
              <a:buNone/>
            </a:pPr>
            <a:r>
              <a:rPr lang="en-US" dirty="0" smtClean="0">
                <a:latin typeface="Times New Roman" pitchFamily="18" charset="0"/>
                <a:cs typeface="Times New Roman" pitchFamily="18" charset="0"/>
              </a:rPr>
              <a:t>With the recognition of the right of private defence this section completely absolves a person from all guilt once the act is proved to be done in such defence.</a:t>
            </a:r>
          </a:p>
          <a:p>
            <a:pPr algn="just">
              <a:buNone/>
            </a:pPr>
            <a:endParaRPr lang="en-US"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latin typeface="Times New Roman" pitchFamily="18" charset="0"/>
                <a:cs typeface="Times New Roman" pitchFamily="18" charset="0"/>
              </a:rPr>
              <a:t>Section 97</a:t>
            </a:r>
            <a:br>
              <a:rPr lang="en-US" dirty="0" smtClean="0">
                <a:solidFill>
                  <a:srgbClr val="FF0000"/>
                </a:solidFill>
                <a:latin typeface="Times New Roman" pitchFamily="18" charset="0"/>
                <a:cs typeface="Times New Roman" pitchFamily="18" charset="0"/>
              </a:rPr>
            </a:br>
            <a:r>
              <a:rPr lang="en-US" dirty="0" smtClean="0">
                <a:solidFill>
                  <a:srgbClr val="FF0000"/>
                </a:solidFill>
                <a:latin typeface="Times New Roman" pitchFamily="18" charset="0"/>
                <a:cs typeface="Times New Roman" pitchFamily="18" charset="0"/>
              </a:rPr>
              <a:t> Right of private defence of the body and of property</a:t>
            </a:r>
            <a:endParaRPr lang="en-US"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2133600"/>
            <a:ext cx="8229600" cy="3992563"/>
          </a:xfrm>
        </p:spPr>
        <p:txBody>
          <a:bodyPr>
            <a:normAutofit fontScale="77500" lnSpcReduction="20000"/>
          </a:bodyPr>
          <a:lstStyle/>
          <a:p>
            <a:pPr algn="just"/>
            <a:r>
              <a:rPr lang="en-US" dirty="0" smtClean="0">
                <a:latin typeface="Times New Roman" pitchFamily="18" charset="0"/>
                <a:cs typeface="Times New Roman" pitchFamily="18" charset="0"/>
              </a:rPr>
              <a:t>Every person has a right, subject to the restrictions contained in section 99, to defend</a:t>
            </a:r>
            <a:r>
              <a:rPr lang="en-US" dirty="0" smtClean="0">
                <a:latin typeface="Times New Roman" pitchFamily="18" charset="0"/>
                <a:cs typeface="Times New Roman" pitchFamily="18" charset="0"/>
              </a:rPr>
              <a:t>—</a:t>
            </a:r>
          </a:p>
          <a:p>
            <a:pPr algn="just">
              <a:buNone/>
            </a:pP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t>
            </a:r>
            <a:r>
              <a:rPr lang="en-US" dirty="0" smtClean="0">
                <a:latin typeface="Times New Roman" pitchFamily="18" charset="0"/>
                <a:cs typeface="Times New Roman" pitchFamily="18" charset="0"/>
              </a:rPr>
              <a:t>First) — His own body, and the body of any other person, against any offence affecting the human body;</a:t>
            </a:r>
          </a:p>
          <a:p>
            <a:pPr algn="just">
              <a:buNone/>
            </a:pP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Secondly) —The property, whether movable or immovable, of himself or of any other person, against any act which is an offence falling under the definition of theft, robbery, mischief or criminal trespass, or which is an attempt to commit theft, rob­bery, mischief or criminal trespass.</a:t>
            </a:r>
          </a:p>
          <a:p>
            <a:pPr>
              <a:buNone/>
            </a:pPr>
            <a:r>
              <a:rPr lang="en-US" dirty="0" smtClean="0"/>
              <a:t/>
            </a:r>
            <a:br>
              <a:rPr lang="en-US" dirty="0" smtClean="0"/>
            </a:b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97</a:t>
            </a:r>
            <a:endParaRPr lang="en-US" dirty="0"/>
          </a:p>
        </p:txBody>
      </p:sp>
      <p:sp>
        <p:nvSpPr>
          <p:cNvPr id="3" name="Content Placeholder 2"/>
          <p:cNvSpPr>
            <a:spLocks noGrp="1"/>
          </p:cNvSpPr>
          <p:nvPr>
            <p:ph idx="1"/>
          </p:nvPr>
        </p:nvSpPr>
        <p:spPr>
          <a:xfrm>
            <a:off x="457200" y="1066800"/>
            <a:ext cx="8229600" cy="5410200"/>
          </a:xfrm>
        </p:spPr>
        <p:txBody>
          <a:bodyPr>
            <a:normAutofit fontScale="70000" lnSpcReduction="20000"/>
          </a:bodyPr>
          <a:lstStyle/>
          <a:p>
            <a:pPr algn="just"/>
            <a:r>
              <a:rPr lang="en-US" dirty="0" smtClean="0">
                <a:latin typeface="Times New Roman" pitchFamily="18" charset="0"/>
                <a:cs typeface="Times New Roman" pitchFamily="18" charset="0"/>
              </a:rPr>
              <a:t>This section specifically provides that every person has a right to defend the person and property of his own and that of any other person.</a:t>
            </a:r>
          </a:p>
          <a:p>
            <a:pPr algn="just"/>
            <a:r>
              <a:rPr lang="en-US" dirty="0" smtClean="0">
                <a:latin typeface="Times New Roman" pitchFamily="18" charset="0"/>
                <a:cs typeface="Times New Roman" pitchFamily="18" charset="0"/>
              </a:rPr>
              <a:t>The right, however, is subject to </a:t>
            </a:r>
            <a:r>
              <a:rPr lang="en-US" dirty="0" smtClean="0">
                <a:solidFill>
                  <a:srgbClr val="FF0000"/>
                </a:solidFill>
                <a:latin typeface="Times New Roman" pitchFamily="18" charset="0"/>
                <a:cs typeface="Times New Roman" pitchFamily="18" charset="0"/>
              </a:rPr>
              <a:t>certain restrictions or limitations as stated under section 99 IPC.</a:t>
            </a:r>
          </a:p>
          <a:p>
            <a:pPr algn="just"/>
            <a:r>
              <a:rPr lang="en-US" dirty="0" smtClean="0">
                <a:latin typeface="Times New Roman" pitchFamily="18" charset="0"/>
                <a:cs typeface="Times New Roman" pitchFamily="18" charset="0"/>
              </a:rPr>
              <a:t>The </a:t>
            </a:r>
            <a:r>
              <a:rPr lang="en-US" dirty="0" smtClean="0">
                <a:solidFill>
                  <a:srgbClr val="FF0000"/>
                </a:solidFill>
                <a:latin typeface="Times New Roman" pitchFamily="18" charset="0"/>
                <a:cs typeface="Times New Roman" pitchFamily="18" charset="0"/>
              </a:rPr>
              <a:t>first part </a:t>
            </a:r>
            <a:r>
              <a:rPr lang="en-US" dirty="0" smtClean="0">
                <a:latin typeface="Times New Roman" pitchFamily="18" charset="0"/>
                <a:cs typeface="Times New Roman" pitchFamily="18" charset="0"/>
              </a:rPr>
              <a:t>of sec 97 states that </a:t>
            </a:r>
            <a:r>
              <a:rPr lang="en-US" dirty="0" smtClean="0">
                <a:solidFill>
                  <a:srgbClr val="FF0000"/>
                </a:solidFill>
                <a:latin typeface="Times New Roman" pitchFamily="18" charset="0"/>
                <a:cs typeface="Times New Roman" pitchFamily="18" charset="0"/>
              </a:rPr>
              <a:t>every person has a right to defend his own body and the body of any other person against any offence affecting the human body.</a:t>
            </a:r>
          </a:p>
          <a:p>
            <a:pPr algn="just"/>
            <a:r>
              <a:rPr lang="en-US" dirty="0" smtClean="0">
                <a:latin typeface="Times New Roman" pitchFamily="18" charset="0"/>
                <a:cs typeface="Times New Roman" pitchFamily="18" charset="0"/>
              </a:rPr>
              <a:t>The </a:t>
            </a:r>
            <a:r>
              <a:rPr lang="en-US" dirty="0" smtClean="0">
                <a:solidFill>
                  <a:srgbClr val="FF0000"/>
                </a:solidFill>
                <a:latin typeface="Times New Roman" pitchFamily="18" charset="0"/>
                <a:cs typeface="Times New Roman" pitchFamily="18" charset="0"/>
              </a:rPr>
              <a:t>second part </a:t>
            </a:r>
            <a:r>
              <a:rPr lang="en-US" dirty="0" smtClean="0">
                <a:latin typeface="Times New Roman" pitchFamily="18" charset="0"/>
                <a:cs typeface="Times New Roman" pitchFamily="18" charset="0"/>
              </a:rPr>
              <a:t>of this section states that </a:t>
            </a:r>
            <a:r>
              <a:rPr lang="en-US" dirty="0" smtClean="0">
                <a:solidFill>
                  <a:srgbClr val="FF0000"/>
                </a:solidFill>
                <a:latin typeface="Times New Roman" pitchFamily="18" charset="0"/>
                <a:cs typeface="Times New Roman" pitchFamily="18" charset="0"/>
              </a:rPr>
              <a:t>every person has a right to defend the property, both movable and immovable, of any person including his own, against any act which is an offence falling under the definition of </a:t>
            </a:r>
            <a:r>
              <a:rPr lang="en-US" i="1" u="sng" dirty="0" smtClean="0">
                <a:solidFill>
                  <a:srgbClr val="FF0000"/>
                </a:solidFill>
                <a:latin typeface="Times New Roman" pitchFamily="18" charset="0"/>
                <a:cs typeface="Times New Roman" pitchFamily="18" charset="0"/>
              </a:rPr>
              <a:t>theft, robbery, mischief or criminal trespass </a:t>
            </a:r>
            <a:r>
              <a:rPr lang="en-US" dirty="0" smtClean="0">
                <a:solidFill>
                  <a:srgbClr val="FF0000"/>
                </a:solidFill>
                <a:latin typeface="Times New Roman" pitchFamily="18" charset="0"/>
                <a:cs typeface="Times New Roman" pitchFamily="18" charset="0"/>
              </a:rPr>
              <a:t>or which is an attempt of any of these.</a:t>
            </a:r>
          </a:p>
          <a:p>
            <a:pPr algn="just"/>
            <a:r>
              <a:rPr lang="en-US" dirty="0" smtClean="0">
                <a:latin typeface="Times New Roman" pitchFamily="18" charset="0"/>
                <a:cs typeface="Times New Roman" pitchFamily="18" charset="0"/>
              </a:rPr>
              <a:t>The right of private defence of property is, therefore, comparatively restricted in the sense that it is </a:t>
            </a:r>
            <a:r>
              <a:rPr lang="en-US" dirty="0" smtClean="0">
                <a:solidFill>
                  <a:srgbClr val="FF0000"/>
                </a:solidFill>
                <a:latin typeface="Times New Roman" pitchFamily="18" charset="0"/>
                <a:cs typeface="Times New Roman" pitchFamily="18" charset="0"/>
              </a:rPr>
              <a:t>available only in cases of the four offences mentioned above and their attempts</a:t>
            </a:r>
            <a:r>
              <a:rPr lang="en-US"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latin typeface="Times New Roman" pitchFamily="18" charset="0"/>
                <a:cs typeface="Times New Roman" pitchFamily="18" charset="0"/>
              </a:rPr>
              <a:t>Section 98</a:t>
            </a:r>
            <a:br>
              <a:rPr lang="en-US" dirty="0" smtClean="0">
                <a:solidFill>
                  <a:srgbClr val="FF0000"/>
                </a:solidFill>
                <a:latin typeface="Times New Roman" pitchFamily="18" charset="0"/>
                <a:cs typeface="Times New Roman" pitchFamily="18" charset="0"/>
              </a:rPr>
            </a:br>
            <a:r>
              <a:rPr lang="en-US" dirty="0" smtClean="0">
                <a:solidFill>
                  <a:srgbClr val="FF0000"/>
                </a:solidFill>
                <a:latin typeface="Times New Roman" pitchFamily="18" charset="0"/>
                <a:cs typeface="Times New Roman" pitchFamily="18" charset="0"/>
              </a:rPr>
              <a:t> Right of private defence against the act of a person of unsound mind, etc.</a:t>
            </a:r>
            <a:endParaRPr lang="en-US"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2057400"/>
            <a:ext cx="8229600" cy="4648200"/>
          </a:xfrm>
        </p:spPr>
        <p:txBody>
          <a:bodyPr>
            <a:normAutofit fontScale="70000" lnSpcReduction="20000"/>
          </a:bodyPr>
          <a:lstStyle/>
          <a:p>
            <a:pPr algn="just"/>
            <a:r>
              <a:rPr lang="en-US" dirty="0" smtClean="0">
                <a:latin typeface="Times New Roman" pitchFamily="18" charset="0"/>
                <a:cs typeface="Times New Roman" pitchFamily="18" charset="0"/>
              </a:rPr>
              <a:t>When an act, which would otherwise be a certain offence, is not that offence, by reason of the youth, the want of maturity of understanding, the unsoundness of mind or the intoxication of the person doing that act, or by reason of any misconception on the part of that person, every person has the same right of private defence against that act which he would have if the act were that offence. </a:t>
            </a:r>
            <a:endParaRPr lang="en-US" dirty="0" smtClean="0">
              <a:latin typeface="Times New Roman" pitchFamily="18" charset="0"/>
              <a:cs typeface="Times New Roman" pitchFamily="18" charset="0"/>
            </a:endParaRPr>
          </a:p>
          <a:p>
            <a:pPr algn="just"/>
            <a:r>
              <a:rPr lang="en-US" dirty="0" smtClean="0">
                <a:solidFill>
                  <a:srgbClr val="FF0000"/>
                </a:solidFill>
                <a:latin typeface="Times New Roman" pitchFamily="18" charset="0"/>
                <a:cs typeface="Times New Roman" pitchFamily="18" charset="0"/>
              </a:rPr>
              <a:t>Illustrations(a</a:t>
            </a:r>
            <a:r>
              <a:rPr lang="en-US" dirty="0" smtClean="0">
                <a:solidFill>
                  <a:srgbClr val="FF0000"/>
                </a:solidFill>
                <a:latin typeface="Times New Roman" pitchFamily="18" charset="0"/>
                <a:cs typeface="Times New Roman" pitchFamily="18" charset="0"/>
              </a:rPr>
              <a:t>)</a:t>
            </a:r>
            <a:r>
              <a:rPr lang="en-US" dirty="0" smtClean="0">
                <a:latin typeface="Times New Roman" pitchFamily="18" charset="0"/>
                <a:cs typeface="Times New Roman" pitchFamily="18" charset="0"/>
              </a:rPr>
              <a:t> Z, under the influence of madness, attempts to kill A; Z is guilty of no offence. But A has the same right of private defence which he would have if Z were sane.</a:t>
            </a:r>
          </a:p>
          <a:p>
            <a:pPr algn="just"/>
            <a:r>
              <a:rPr lang="en-US" dirty="0" smtClean="0">
                <a:solidFill>
                  <a:srgbClr val="FF0000"/>
                </a:solidFill>
                <a:latin typeface="Times New Roman" pitchFamily="18" charset="0"/>
                <a:cs typeface="Times New Roman" pitchFamily="18" charset="0"/>
              </a:rPr>
              <a:t>(b)</a:t>
            </a:r>
            <a:r>
              <a:rPr lang="en-US" dirty="0" smtClean="0">
                <a:latin typeface="Times New Roman" pitchFamily="18" charset="0"/>
                <a:cs typeface="Times New Roman" pitchFamily="18" charset="0"/>
              </a:rPr>
              <a:t> A enters by night a house which he is legally entitled to enter Z, in good faith, taking A for a house-breaker, attacks A. Here Z, by attacking A under this misconception, commits no offence. But A has the same right of private defence against Z, which he would have if Z were not acting under that misconcep­tion.</a:t>
            </a:r>
          </a:p>
          <a:p>
            <a:pPr algn="just"/>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98</a:t>
            </a:r>
            <a:endParaRPr lang="en-US" dirty="0"/>
          </a:p>
        </p:txBody>
      </p:sp>
      <p:sp>
        <p:nvSpPr>
          <p:cNvPr id="3" name="Content Placeholder 2"/>
          <p:cNvSpPr>
            <a:spLocks noGrp="1"/>
          </p:cNvSpPr>
          <p:nvPr>
            <p:ph idx="1"/>
          </p:nvPr>
        </p:nvSpPr>
        <p:spPr/>
        <p:txBody>
          <a:bodyPr>
            <a:normAutofit fontScale="92500"/>
          </a:bodyPr>
          <a:lstStyle/>
          <a:p>
            <a:pPr algn="just"/>
            <a:r>
              <a:rPr lang="en-US" dirty="0" smtClean="0">
                <a:latin typeface="Times New Roman" pitchFamily="18" charset="0"/>
                <a:cs typeface="Times New Roman" pitchFamily="18" charset="0"/>
              </a:rPr>
              <a:t>This section lays down the principle that the right of private defence is available </a:t>
            </a:r>
            <a:r>
              <a:rPr lang="en-US" dirty="0" smtClean="0">
                <a:solidFill>
                  <a:srgbClr val="FF0000"/>
                </a:solidFill>
                <a:latin typeface="Times New Roman" pitchFamily="18" charset="0"/>
                <a:cs typeface="Times New Roman" pitchFamily="18" charset="0"/>
              </a:rPr>
              <a:t>against such attackers also </a:t>
            </a:r>
            <a:r>
              <a:rPr lang="en-US" dirty="0" smtClean="0">
                <a:solidFill>
                  <a:srgbClr val="FF0000"/>
                </a:solidFill>
                <a:latin typeface="Times New Roman" pitchFamily="18" charset="0"/>
                <a:cs typeface="Times New Roman" pitchFamily="18" charset="0"/>
              </a:rPr>
              <a:t>who may be mentally incapacitated and because of which they themselves may not be liable for any harm which they might cause</a:t>
            </a:r>
            <a:r>
              <a:rPr lang="en-US" dirty="0" smtClean="0">
                <a:latin typeface="Times New Roman" pitchFamily="18" charset="0"/>
                <a:cs typeface="Times New Roman" pitchFamily="18" charset="0"/>
              </a:rPr>
              <a:t>.</a:t>
            </a:r>
          </a:p>
          <a:p>
            <a:pPr algn="just"/>
            <a:r>
              <a:rPr lang="en-US" dirty="0" smtClean="0">
                <a:latin typeface="Times New Roman" pitchFamily="18" charset="0"/>
                <a:cs typeface="Times New Roman" pitchFamily="18" charset="0"/>
              </a:rPr>
              <a:t>The private defence law does not make a distinction between a normal and a non-normal attacker on body or property of any person and in both cases same right is available to the defender.</a:t>
            </a:r>
            <a:endParaRPr lang="en-US"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latin typeface="Times New Roman" pitchFamily="18" charset="0"/>
                <a:cs typeface="Times New Roman" pitchFamily="18" charset="0"/>
              </a:rPr>
              <a:t>Section 99</a:t>
            </a:r>
            <a:br>
              <a:rPr lang="en-US" dirty="0" smtClean="0">
                <a:solidFill>
                  <a:srgbClr val="FF0000"/>
                </a:solidFill>
                <a:latin typeface="Times New Roman" pitchFamily="18" charset="0"/>
                <a:cs typeface="Times New Roman" pitchFamily="18" charset="0"/>
              </a:rPr>
            </a:br>
            <a:r>
              <a:rPr lang="en-US" dirty="0" smtClean="0">
                <a:solidFill>
                  <a:srgbClr val="FF0000"/>
                </a:solidFill>
                <a:latin typeface="Times New Roman" pitchFamily="18" charset="0"/>
                <a:cs typeface="Times New Roman" pitchFamily="18" charset="0"/>
              </a:rPr>
              <a:t>  Acts against which there is no right of private defence</a:t>
            </a:r>
            <a:endParaRPr lang="en-US"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2057400"/>
            <a:ext cx="8229600" cy="4572000"/>
          </a:xfrm>
        </p:spPr>
        <p:txBody>
          <a:bodyPr>
            <a:normAutofit fontScale="55000" lnSpcReduction="20000"/>
          </a:bodyPr>
          <a:lstStyle/>
          <a:p>
            <a:pPr algn="just"/>
            <a:r>
              <a:rPr lang="en-US" dirty="0" smtClean="0">
                <a:latin typeface="Times New Roman" pitchFamily="18" charset="0"/>
                <a:cs typeface="Times New Roman" pitchFamily="18" charset="0"/>
              </a:rPr>
              <a:t>There is no right of private defence against an act which does not reasonably cause the apprehension of death or of grievous hurt, if done, or attempted to be done, by a public servant acting in good faith under colour of his office, though that act, may not be strictly justifiable by law. There is no right of private defence against an act which does not reasonably cause the apprehension of death or of grievous hurt, if done, or attempted to be done, by the direction of a public servant acting in good faith under colour of his office, though that direction may not be strictly justifiable by law. There is no right of private defence in cases in which there is time to have recourse to the protection of the public authorities. Extent to which the right may be exercised.—The right of private defence in no case extends to the inflicting of more harm than it is necessary to inflict for the purpose of defence. </a:t>
            </a:r>
            <a:endParaRPr lang="en-US" dirty="0" smtClean="0">
              <a:latin typeface="Times New Roman" pitchFamily="18" charset="0"/>
              <a:cs typeface="Times New Roman" pitchFamily="18" charset="0"/>
            </a:endParaRPr>
          </a:p>
          <a:p>
            <a:pPr algn="just"/>
            <a:r>
              <a:rPr lang="en-US" dirty="0" smtClean="0">
                <a:solidFill>
                  <a:srgbClr val="FF0000"/>
                </a:solidFill>
                <a:latin typeface="Times New Roman" pitchFamily="18" charset="0"/>
                <a:cs typeface="Times New Roman" pitchFamily="18" charset="0"/>
              </a:rPr>
              <a:t>Explanation </a:t>
            </a:r>
            <a:r>
              <a:rPr lang="en-US" dirty="0" smtClean="0">
                <a:solidFill>
                  <a:srgbClr val="FF0000"/>
                </a:solidFill>
                <a:latin typeface="Times New Roman" pitchFamily="18" charset="0"/>
                <a:cs typeface="Times New Roman" pitchFamily="18" charset="0"/>
              </a:rPr>
              <a:t>1</a:t>
            </a:r>
            <a:r>
              <a:rPr lang="en-US" dirty="0" smtClean="0">
                <a:latin typeface="Times New Roman" pitchFamily="18" charset="0"/>
                <a:cs typeface="Times New Roman" pitchFamily="18" charset="0"/>
              </a:rPr>
              <a:t>.—A person is not deprived of the right of private defence against an act done, or attempted to be done, by a public servant, as such, unless he knows or has reason to believe, that the person doing the act is such public servant. </a:t>
            </a:r>
            <a:r>
              <a:rPr lang="en-US" dirty="0" smtClean="0">
                <a:solidFill>
                  <a:srgbClr val="FF0000"/>
                </a:solidFill>
                <a:latin typeface="Times New Roman" pitchFamily="18" charset="0"/>
                <a:cs typeface="Times New Roman" pitchFamily="18" charset="0"/>
              </a:rPr>
              <a:t>Explanation 2.</a:t>
            </a:r>
            <a:r>
              <a:rPr lang="en-US" dirty="0" smtClean="0">
                <a:latin typeface="Times New Roman" pitchFamily="18" charset="0"/>
                <a:cs typeface="Times New Roman" pitchFamily="18" charset="0"/>
              </a:rPr>
              <a:t>—A person is not deprived of the right of private defence against an act done, or attempted to be done, by the direction of a public servant, unless he knows, or has reason to believe, that the person doing the act is acting by such direc­tion, or unless such person states the authority under which he acts, or if he has authority in writing, unless he produces such authority, if demanded.</a:t>
            </a:r>
            <a:endParaRPr lang="en-US"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t>99</a:t>
            </a:r>
            <a:endParaRPr lang="en-US" dirty="0"/>
          </a:p>
        </p:txBody>
      </p:sp>
      <p:sp>
        <p:nvSpPr>
          <p:cNvPr id="3" name="Content Placeholder 2"/>
          <p:cNvSpPr>
            <a:spLocks noGrp="1"/>
          </p:cNvSpPr>
          <p:nvPr>
            <p:ph idx="1"/>
          </p:nvPr>
        </p:nvSpPr>
        <p:spPr>
          <a:xfrm>
            <a:off x="457200" y="1219200"/>
            <a:ext cx="8229600" cy="4906963"/>
          </a:xfrm>
        </p:spPr>
        <p:txBody>
          <a:bodyPr>
            <a:normAutofit fontScale="77500" lnSpcReduction="20000"/>
          </a:bodyPr>
          <a:lstStyle/>
          <a:p>
            <a:pPr algn="just"/>
            <a:r>
              <a:rPr lang="en-US" dirty="0" smtClean="0">
                <a:latin typeface="Times New Roman" pitchFamily="18" charset="0"/>
                <a:cs typeface="Times New Roman" pitchFamily="18" charset="0"/>
              </a:rPr>
              <a:t>This section lays down certain basic principles which must always be kept in mind while dealing with this defence.</a:t>
            </a:r>
          </a:p>
          <a:p>
            <a:pPr algn="just"/>
            <a:r>
              <a:rPr lang="en-US" dirty="0" smtClean="0">
                <a:latin typeface="Times New Roman" pitchFamily="18" charset="0"/>
                <a:cs typeface="Times New Roman" pitchFamily="18" charset="0"/>
              </a:rPr>
              <a:t>These </a:t>
            </a:r>
            <a:r>
              <a:rPr lang="en-US" dirty="0" smtClean="0">
                <a:solidFill>
                  <a:srgbClr val="FF0000"/>
                </a:solidFill>
                <a:latin typeface="Times New Roman" pitchFamily="18" charset="0"/>
                <a:cs typeface="Times New Roman" pitchFamily="18" charset="0"/>
              </a:rPr>
              <a:t>4 principles dealt with in 4 paras under this section</a:t>
            </a:r>
          </a:p>
          <a:p>
            <a:pPr algn="just"/>
            <a:r>
              <a:rPr lang="en-US" dirty="0" smtClean="0">
                <a:latin typeface="Times New Roman" pitchFamily="18" charset="0"/>
                <a:cs typeface="Times New Roman" pitchFamily="18" charset="0"/>
              </a:rPr>
              <a:t>1.	whenever an </a:t>
            </a:r>
            <a:r>
              <a:rPr lang="en-US" dirty="0" smtClean="0">
                <a:solidFill>
                  <a:srgbClr val="FF0000"/>
                </a:solidFill>
                <a:latin typeface="Times New Roman" pitchFamily="18" charset="0"/>
                <a:cs typeface="Times New Roman" pitchFamily="18" charset="0"/>
              </a:rPr>
              <a:t>act is done or attempted to be done by a public servant who act in good faith under colour of his office.</a:t>
            </a:r>
          </a:p>
          <a:p>
            <a:pPr algn="just"/>
            <a:r>
              <a:rPr lang="en-US" dirty="0" smtClean="0">
                <a:latin typeface="Times New Roman" pitchFamily="18" charset="0"/>
                <a:cs typeface="Times New Roman" pitchFamily="18" charset="0"/>
              </a:rPr>
              <a:t>2.	one who </a:t>
            </a:r>
            <a:r>
              <a:rPr lang="en-US" dirty="0" smtClean="0">
                <a:solidFill>
                  <a:srgbClr val="FF0000"/>
                </a:solidFill>
                <a:latin typeface="Times New Roman" pitchFamily="18" charset="0"/>
                <a:cs typeface="Times New Roman" pitchFamily="18" charset="0"/>
              </a:rPr>
              <a:t>acts under the direction of a public servant </a:t>
            </a:r>
            <a:r>
              <a:rPr lang="en-US" dirty="0" smtClean="0">
                <a:latin typeface="Times New Roman" pitchFamily="18" charset="0"/>
                <a:cs typeface="Times New Roman" pitchFamily="18" charset="0"/>
              </a:rPr>
              <a:t>through that direction may not be strictly justifiable by law.</a:t>
            </a:r>
          </a:p>
          <a:p>
            <a:pPr algn="just"/>
            <a:r>
              <a:rPr lang="en-US" dirty="0" smtClean="0">
                <a:latin typeface="Times New Roman" pitchFamily="18" charset="0"/>
                <a:cs typeface="Times New Roman" pitchFamily="18" charset="0"/>
              </a:rPr>
              <a:t>3.	the right of private defence does not exist in such cases </a:t>
            </a:r>
            <a:r>
              <a:rPr lang="en-US" dirty="0" smtClean="0">
                <a:solidFill>
                  <a:srgbClr val="FF0000"/>
                </a:solidFill>
                <a:latin typeface="Times New Roman" pitchFamily="18" charset="0"/>
                <a:cs typeface="Times New Roman" pitchFamily="18" charset="0"/>
              </a:rPr>
              <a:t>where there is time to have recourse to the protection of the public authorities.</a:t>
            </a:r>
          </a:p>
          <a:p>
            <a:pPr algn="just"/>
            <a:r>
              <a:rPr lang="en-US" dirty="0" smtClean="0">
                <a:latin typeface="Times New Roman" pitchFamily="18" charset="0"/>
                <a:cs typeface="Times New Roman" pitchFamily="18" charset="0"/>
              </a:rPr>
              <a:t>4.	</a:t>
            </a:r>
            <a:r>
              <a:rPr lang="en-US" dirty="0" smtClean="0">
                <a:latin typeface="Times New Roman" pitchFamily="18" charset="0"/>
                <a:cs typeface="Times New Roman" pitchFamily="18" charset="0"/>
              </a:rPr>
              <a:t> the right of private defence does </a:t>
            </a:r>
            <a:r>
              <a:rPr lang="en-US" dirty="0" smtClean="0">
                <a:latin typeface="Times New Roman" pitchFamily="18" charset="0"/>
                <a:cs typeface="Times New Roman" pitchFamily="18" charset="0"/>
              </a:rPr>
              <a:t>not </a:t>
            </a:r>
            <a:r>
              <a:rPr lang="en-US" dirty="0" smtClean="0">
                <a:solidFill>
                  <a:srgbClr val="FF0000"/>
                </a:solidFill>
                <a:latin typeface="Times New Roman" pitchFamily="18" charset="0"/>
                <a:cs typeface="Times New Roman" pitchFamily="18" charset="0"/>
              </a:rPr>
              <a:t>extend to inflicting more harm than necessary for the purpose of defence.</a:t>
            </a:r>
            <a:endParaRPr lang="en-US" dirty="0">
              <a:solidFill>
                <a:srgbClr val="FF0000"/>
              </a:solidFill>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TotalTime>
  <Words>1205</Words>
  <Application>Microsoft Office PowerPoint</Application>
  <PresentationFormat>On-screen Show (4:3)</PresentationFormat>
  <Paragraphs>70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Chapter 4</vt:lpstr>
      <vt:lpstr>Section 96  Things done in private defence</vt:lpstr>
      <vt:lpstr>96</vt:lpstr>
      <vt:lpstr>Section 97  Right of private defence of the body and of property</vt:lpstr>
      <vt:lpstr>97</vt:lpstr>
      <vt:lpstr>Section 98  Right of private defence against the act of a person of unsound mind, etc.</vt:lpstr>
      <vt:lpstr>98</vt:lpstr>
      <vt:lpstr>Section 99   Acts against which there is no right of private defence</vt:lpstr>
      <vt:lpstr>99</vt:lpstr>
      <vt:lpstr>Section 100  When the right of private defence of the body extends to causing death</vt:lpstr>
      <vt:lpstr>100</vt:lpstr>
      <vt:lpstr>Section 101 When such right extends to causing any harm other than death</vt:lpstr>
      <vt:lpstr>Section 102 Commencement and continuance of the right of private defence of the body</vt:lpstr>
      <vt:lpstr>Right to private defence of body</vt:lpstr>
      <vt:lpstr>Imp. Case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16</cp:revision>
  <dcterms:created xsi:type="dcterms:W3CDTF">2006-08-16T00:00:00Z</dcterms:created>
  <dcterms:modified xsi:type="dcterms:W3CDTF">2020-10-06T17:08:39Z</dcterms:modified>
</cp:coreProperties>
</file>